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Lustria" panose="02000603060000020004" pitchFamily="2" charset="0"/>
      <p:regular r:id="rId17"/>
    </p:embeddedFont>
    <p:embeddedFont>
      <p:font typeface="Noto Sans Symbols" panose="020B050204050402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3Mi5HyawzaaQXNH98iTQDWxfqi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2"/>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370693" y="377348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lnSpc>
                <a:spcPct val="100000"/>
              </a:lnSpc>
              <a:spcBef>
                <a:spcPts val="400"/>
              </a:spcBef>
              <a:spcAft>
                <a:spcPts val="0"/>
              </a:spcAft>
              <a:buSzPts val="1400"/>
              <a:buNone/>
              <a:defRPr>
                <a:solidFill>
                  <a:schemeClr val="lt1"/>
                </a:solidFill>
              </a:defRPr>
            </a:lvl1pPr>
            <a:lvl2pPr lvl="1" algn="ctr">
              <a:lnSpc>
                <a:spcPct val="100000"/>
              </a:lnSpc>
              <a:spcBef>
                <a:spcPts val="600"/>
              </a:spcBef>
              <a:spcAft>
                <a:spcPts val="0"/>
              </a:spcAft>
              <a:buSzPts val="1260"/>
              <a:buNone/>
              <a:defRPr>
                <a:solidFill>
                  <a:schemeClr val="lt1"/>
                </a:solidFill>
              </a:defRPr>
            </a:lvl2pPr>
            <a:lvl3pPr lvl="2" algn="ctr">
              <a:lnSpc>
                <a:spcPct val="100000"/>
              </a:lnSpc>
              <a:spcBef>
                <a:spcPts val="600"/>
              </a:spcBef>
              <a:spcAft>
                <a:spcPts val="0"/>
              </a:spcAft>
              <a:buSzPts val="1120"/>
              <a:buNone/>
              <a:defRPr>
                <a:solidFill>
                  <a:schemeClr val="lt1"/>
                </a:solidFill>
              </a:defRPr>
            </a:lvl3pPr>
            <a:lvl4pPr lvl="3" algn="ctr">
              <a:lnSpc>
                <a:spcPct val="100000"/>
              </a:lnSpc>
              <a:spcBef>
                <a:spcPts val="600"/>
              </a:spcBef>
              <a:spcAft>
                <a:spcPts val="0"/>
              </a:spcAft>
              <a:buSzPts val="980"/>
              <a:buNone/>
              <a:defRPr>
                <a:solidFill>
                  <a:schemeClr val="lt1"/>
                </a:solidFill>
              </a:defRPr>
            </a:lvl4pPr>
            <a:lvl5pPr lvl="4" algn="ctr">
              <a:lnSpc>
                <a:spcPct val="100000"/>
              </a:lnSpc>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4" name="Google Shape;14;p1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28"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28"/>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sp>
      <p:sp>
        <p:nvSpPr>
          <p:cNvPr id="75" name="Google Shape;75;p28"/>
          <p:cNvSpPr txBox="1">
            <a:spLocks noGrp="1"/>
          </p:cNvSpPr>
          <p:nvPr>
            <p:ph type="body" idx="1"/>
          </p:nvPr>
        </p:nvSpPr>
        <p:spPr>
          <a:xfrm>
            <a:off x="913795" y="5247728"/>
            <a:ext cx="10353762" cy="543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76" name="Google Shape;76;p2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4000"/>
              <a:buFont typeface="Lustria"/>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2" name="Google Shape;82;p2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30"/>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3600"/>
              <a:buFont typeface="Lustria"/>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0"/>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8" name="Google Shape;88;p30"/>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9" name="Google Shape;89;p3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92" name="Google Shape;92;p30"/>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fr-FR" sz="8000" b="0" cap="none">
                <a:solidFill>
                  <a:schemeClr val="lt1"/>
                </a:solidFill>
                <a:latin typeface="Lustria"/>
                <a:ea typeface="Lustria"/>
                <a:cs typeface="Lustria"/>
                <a:sym typeface="Lustria"/>
              </a:rPr>
              <a:t>“</a:t>
            </a:r>
            <a:endParaRPr/>
          </a:p>
        </p:txBody>
      </p:sp>
      <p:sp>
        <p:nvSpPr>
          <p:cNvPr id="93" name="Google Shape;93;p30"/>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fr-FR" sz="8000" b="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31"/>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1"/>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7" name="Google Shape;97;p3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3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2"/>
          <p:cNvSpPr txBox="1">
            <a:spLocks noGrp="1"/>
          </p:cNvSpPr>
          <p:nvPr>
            <p:ph type="body" idx="1"/>
          </p:nvPr>
        </p:nvSpPr>
        <p:spPr>
          <a:xfrm>
            <a:off x="913795"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3" name="Google Shape;103;p32"/>
          <p:cNvSpPr txBox="1">
            <a:spLocks noGrp="1"/>
          </p:cNvSpPr>
          <p:nvPr>
            <p:ph type="body" idx="2"/>
          </p:nvPr>
        </p:nvSpPr>
        <p:spPr>
          <a:xfrm>
            <a:off x="91379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4" name="Google Shape;104;p32"/>
          <p:cNvSpPr txBox="1">
            <a:spLocks noGrp="1"/>
          </p:cNvSpPr>
          <p:nvPr>
            <p:ph type="body" idx="3"/>
          </p:nvPr>
        </p:nvSpPr>
        <p:spPr>
          <a:xfrm>
            <a:off x="4446711" y="1885949"/>
            <a:ext cx="3300984" cy="7647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5" name="Google Shape;105;p32"/>
          <p:cNvSpPr txBox="1">
            <a:spLocks noGrp="1"/>
          </p:cNvSpPr>
          <p:nvPr>
            <p:ph type="body" idx="4"/>
          </p:nvPr>
        </p:nvSpPr>
        <p:spPr>
          <a:xfrm>
            <a:off x="4441435" y="2768112"/>
            <a:ext cx="3300984" cy="302308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6" name="Google Shape;106;p32"/>
          <p:cNvSpPr txBox="1">
            <a:spLocks noGrp="1"/>
          </p:cNvSpPr>
          <p:nvPr>
            <p:ph type="body" idx="5"/>
          </p:nvPr>
        </p:nvSpPr>
        <p:spPr>
          <a:xfrm>
            <a:off x="7966572" y="1885950"/>
            <a:ext cx="3300984" cy="76478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32"/>
          <p:cNvSpPr txBox="1">
            <a:spLocks noGrp="1"/>
          </p:cNvSpPr>
          <p:nvPr>
            <p:ph type="body" idx="6"/>
          </p:nvPr>
        </p:nvSpPr>
        <p:spPr>
          <a:xfrm>
            <a:off x="7966572" y="2768110"/>
            <a:ext cx="3300984" cy="302308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3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3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33"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33"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33"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33"/>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3"/>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7" name="Google Shape;117;p33"/>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sp>
      <p:sp>
        <p:nvSpPr>
          <p:cNvPr id="118" name="Google Shape;118;p33"/>
          <p:cNvSpPr txBox="1">
            <a:spLocks noGrp="1"/>
          </p:cNvSpPr>
          <p:nvPr>
            <p:ph type="body" idx="3"/>
          </p:nvPr>
        </p:nvSpPr>
        <p:spPr>
          <a:xfrm>
            <a:off x="913795" y="4572443"/>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9" name="Google Shape;119;p33"/>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0" name="Google Shape;120;p33"/>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sp>
      <p:sp>
        <p:nvSpPr>
          <p:cNvPr id="121" name="Google Shape;121;p33"/>
          <p:cNvSpPr txBox="1">
            <a:spLocks noGrp="1"/>
          </p:cNvSpPr>
          <p:nvPr>
            <p:ph type="body" idx="6"/>
          </p:nvPr>
        </p:nvSpPr>
        <p:spPr>
          <a:xfrm>
            <a:off x="4441435"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2" name="Google Shape;122;p33"/>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3" name="Google Shape;123;p33"/>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sp>
      <p:sp>
        <p:nvSpPr>
          <p:cNvPr id="124" name="Google Shape;124;p33"/>
          <p:cNvSpPr txBox="1">
            <a:spLocks noGrp="1"/>
          </p:cNvSpPr>
          <p:nvPr>
            <p:ph type="body" idx="9"/>
          </p:nvPr>
        </p:nvSpPr>
        <p:spPr>
          <a:xfrm>
            <a:off x="7966572" y="4572442"/>
            <a:ext cx="3300984" cy="12187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5" name="Google Shape;125;p3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3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3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body" idx="1"/>
          </p:nvPr>
        </p:nvSpPr>
        <p:spPr>
          <a:xfrm rot="5400000">
            <a:off x="4233302" y="-1243057"/>
            <a:ext cx="3714749"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1" name="Google Shape;131;p3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lnSpc>
                <a:spcPct val="100000"/>
              </a:lnSpc>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7" name="Google Shape;137;p3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0"/>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0" name="Google Shape;20;p2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21"/>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body" idx="1"/>
          </p:nvPr>
        </p:nvSpPr>
        <p:spPr>
          <a:xfrm>
            <a:off x="1295401" y="3763439"/>
            <a:ext cx="9590550" cy="133349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400"/>
              </a:spcBef>
              <a:spcAft>
                <a:spcPts val="0"/>
              </a:spcAft>
              <a:buSzPts val="1400"/>
              <a:buNone/>
              <a:defRPr sz="2000">
                <a:solidFill>
                  <a:schemeClr val="lt1"/>
                </a:solidFill>
              </a:defRPr>
            </a:lvl1pPr>
            <a:lvl2pPr marL="914400" lvl="1" indent="-228600" algn="l">
              <a:lnSpc>
                <a:spcPct val="100000"/>
              </a:lnSpc>
              <a:spcBef>
                <a:spcPts val="600"/>
              </a:spcBef>
              <a:spcAft>
                <a:spcPts val="0"/>
              </a:spcAft>
              <a:buSzPts val="1260"/>
              <a:buNone/>
              <a:defRPr sz="1800">
                <a:solidFill>
                  <a:schemeClr val="lt1"/>
                </a:solidFill>
              </a:defRPr>
            </a:lvl2pPr>
            <a:lvl3pPr marL="1371600" lvl="2" indent="-228600" algn="l">
              <a:lnSpc>
                <a:spcPct val="100000"/>
              </a:lnSpc>
              <a:spcBef>
                <a:spcPts val="600"/>
              </a:spcBef>
              <a:spcAft>
                <a:spcPts val="0"/>
              </a:spcAft>
              <a:buSzPts val="1120"/>
              <a:buNone/>
              <a:defRPr sz="1600">
                <a:solidFill>
                  <a:schemeClr val="lt1"/>
                </a:solidFill>
              </a:defRPr>
            </a:lvl3pPr>
            <a:lvl4pPr marL="1828800" lvl="3" indent="-228600" algn="l">
              <a:lnSpc>
                <a:spcPct val="100000"/>
              </a:lnSpc>
              <a:spcBef>
                <a:spcPts val="600"/>
              </a:spcBef>
              <a:spcAft>
                <a:spcPts val="0"/>
              </a:spcAft>
              <a:buSzPts val="980"/>
              <a:buNone/>
              <a:defRPr sz="1400">
                <a:solidFill>
                  <a:schemeClr val="lt1"/>
                </a:solidFill>
              </a:defRPr>
            </a:lvl4pPr>
            <a:lvl5pPr marL="2286000" lvl="4" indent="-228600" algn="l">
              <a:lnSpc>
                <a:spcPct val="100000"/>
              </a:lnSpc>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26" name="Google Shape;26;p2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2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2"/>
          <p:cNvSpPr txBox="1">
            <a:spLocks noGrp="1"/>
          </p:cNvSpPr>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body" idx="1"/>
          </p:nvPr>
        </p:nvSpPr>
        <p:spPr>
          <a:xfrm>
            <a:off x="913795" y="2076450"/>
            <a:ext cx="4856841" cy="362267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2" name="Google Shape;32;p22"/>
          <p:cNvSpPr txBox="1">
            <a:spLocks noGrp="1"/>
          </p:cNvSpPr>
          <p:nvPr>
            <p:ph type="body" idx="2"/>
          </p:nvPr>
        </p:nvSpPr>
        <p:spPr>
          <a:xfrm>
            <a:off x="6410716" y="2076451"/>
            <a:ext cx="4856841" cy="36226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3" name="Google Shape;33;p2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pic>
        <p:nvPicPr>
          <p:cNvPr id="37" name="Google Shape;37;p23"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38" name="Google Shape;38;p23"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39" name="Google Shape;39;p2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3"/>
          <p:cNvSpPr txBox="1">
            <a:spLocks noGrp="1"/>
          </p:cNvSpPr>
          <p:nvPr>
            <p:ph type="body" idx="1"/>
          </p:nvPr>
        </p:nvSpPr>
        <p:spPr>
          <a:xfrm>
            <a:off x="1046013" y="1855153"/>
            <a:ext cx="4764764" cy="69249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1" name="Google Shape;41;p23"/>
          <p:cNvSpPr txBox="1">
            <a:spLocks noGrp="1"/>
          </p:cNvSpPr>
          <p:nvPr>
            <p:ph type="body" idx="2"/>
          </p:nvPr>
        </p:nvSpPr>
        <p:spPr>
          <a:xfrm>
            <a:off x="1046013" y="2702103"/>
            <a:ext cx="4764764"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2" name="Google Shape;42;p23"/>
          <p:cNvSpPr txBox="1">
            <a:spLocks noGrp="1"/>
          </p:cNvSpPr>
          <p:nvPr>
            <p:ph type="body" idx="3"/>
          </p:nvPr>
        </p:nvSpPr>
        <p:spPr>
          <a:xfrm>
            <a:off x="6363166" y="1855152"/>
            <a:ext cx="4779582" cy="69249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lnSpc>
                <a:spcPct val="10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3" name="Google Shape;43;p23"/>
          <p:cNvSpPr txBox="1">
            <a:spLocks noGrp="1"/>
          </p:cNvSpPr>
          <p:nvPr>
            <p:ph type="body" idx="4"/>
          </p:nvPr>
        </p:nvSpPr>
        <p:spPr>
          <a:xfrm>
            <a:off x="6363167" y="2702103"/>
            <a:ext cx="4779581" cy="30435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4" name="Google Shape;44;p2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2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lnSpc>
                <a:spcPct val="10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lnSpc>
                <a:spcPct val="100000"/>
              </a:lnSpc>
              <a:spcBef>
                <a:spcPts val="0"/>
              </a:spcBef>
              <a:spcAft>
                <a:spcPts val="0"/>
              </a:spcAft>
              <a:buClr>
                <a:schemeClr val="lt2"/>
              </a:buClr>
              <a:buSzPts val="2800"/>
              <a:buFont typeface="Lustria"/>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body" idx="1"/>
          </p:nvPr>
        </p:nvSpPr>
        <p:spPr>
          <a:xfrm>
            <a:off x="4855633" y="609600"/>
            <a:ext cx="6411924" cy="508000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lnSpc>
                <a:spcPct val="10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59" name="Google Shape;59;p26"/>
          <p:cNvSpPr txBox="1">
            <a:spLocks noGrp="1"/>
          </p:cNvSpPr>
          <p:nvPr>
            <p:ph type="body" idx="2"/>
          </p:nvPr>
        </p:nvSpPr>
        <p:spPr>
          <a:xfrm>
            <a:off x="913795" y="2673351"/>
            <a:ext cx="3706889" cy="30162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0" name="Google Shape;60;p2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2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27"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27"/>
          <p:cNvSpPr txBox="1">
            <a:spLocks noGrp="1"/>
          </p:cNvSpPr>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lnSpc>
                <a:spcPct val="100000"/>
              </a:lnSpc>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sp>
      <p:sp>
        <p:nvSpPr>
          <p:cNvPr id="67" name="Google Shape;67;p27"/>
          <p:cNvSpPr txBox="1">
            <a:spLocks noGrp="1"/>
          </p:cNvSpPr>
          <p:nvPr>
            <p:ph type="body" idx="1"/>
          </p:nvPr>
        </p:nvSpPr>
        <p:spPr>
          <a:xfrm>
            <a:off x="1473698" y="2679699"/>
            <a:ext cx="4588094" cy="313569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lnSpc>
                <a:spcPct val="10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8" name="Google Shape;68;p2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2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18"/>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lnSpc>
                <a:spcPct val="100000"/>
              </a:lnSpc>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8" name="Google Shape;8;p1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9" name="Google Shape;9;p1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0" name="Google Shape;10;p1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127.0.0.1:5000/inscrip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1" descr="Art 3D ondulé"/>
          <p:cNvPicPr preferRelativeResize="0"/>
          <p:nvPr/>
        </p:nvPicPr>
        <p:blipFill rotWithShape="1">
          <a:blip r:embed="rId4">
            <a:alphaModFix/>
          </a:blip>
          <a:srcRect t="20450" b="6969"/>
          <a:stretch/>
        </p:blipFill>
        <p:spPr>
          <a:xfrm>
            <a:off x="20" y="10"/>
            <a:ext cx="12191980" cy="6857990"/>
          </a:xfrm>
          <a:prstGeom prst="rect">
            <a:avLst/>
          </a:prstGeom>
          <a:noFill/>
          <a:ln>
            <a:noFill/>
          </a:ln>
        </p:spPr>
      </p:pic>
      <p:sp>
        <p:nvSpPr>
          <p:cNvPr id="145" name="Google Shape;145;p1"/>
          <p:cNvSpPr/>
          <p:nvPr/>
        </p:nvSpPr>
        <p:spPr>
          <a:xfrm rot="-5400000" flipH="1">
            <a:off x="7737531" y="1101852"/>
            <a:ext cx="4254640" cy="4654297"/>
          </a:xfrm>
          <a:prstGeom prst="round2SameRect">
            <a:avLst>
              <a:gd name="adj1" fmla="val 5146"/>
              <a:gd name="adj2" fmla="val 400"/>
            </a:avLst>
          </a:prstGeom>
          <a:blipFill rotWithShape="1">
            <a:blip r:embed="rId3">
              <a:alphaModFix/>
            </a:blip>
            <a:stretch>
              <a:fillRect/>
            </a:stretch>
          </a:blipFill>
          <a:ln>
            <a:noFill/>
          </a:ln>
          <a:effectLst>
            <a:outerShdw blurRad="50800" dist="38100" dir="5400000" algn="tl" rotWithShape="0">
              <a:srgbClr val="00000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ustria"/>
              <a:ea typeface="Lustria"/>
              <a:cs typeface="Lustria"/>
              <a:sym typeface="Lustria"/>
            </a:endParaRPr>
          </a:p>
        </p:txBody>
      </p:sp>
      <p:sp>
        <p:nvSpPr>
          <p:cNvPr id="146" name="Google Shape;146;p1"/>
          <p:cNvSpPr txBox="1">
            <a:spLocks noGrp="1"/>
          </p:cNvSpPr>
          <p:nvPr>
            <p:ph type="ctrTitle"/>
          </p:nvPr>
        </p:nvSpPr>
        <p:spPr>
          <a:xfrm>
            <a:off x="7884543" y="1623412"/>
            <a:ext cx="3503122" cy="2287229"/>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2"/>
              </a:buClr>
              <a:buSzPts val="4400"/>
              <a:buFont typeface="Lustria"/>
              <a:buNone/>
            </a:pPr>
            <a:r>
              <a:rPr lang="fr-FR" sz="4400"/>
              <a:t>Projet: Base de données</a:t>
            </a:r>
            <a:endParaRPr/>
          </a:p>
        </p:txBody>
      </p:sp>
      <p:sp>
        <p:nvSpPr>
          <p:cNvPr id="147" name="Google Shape;147;p1"/>
          <p:cNvSpPr txBox="1">
            <a:spLocks noGrp="1"/>
          </p:cNvSpPr>
          <p:nvPr>
            <p:ph type="subTitle" idx="1"/>
          </p:nvPr>
        </p:nvSpPr>
        <p:spPr>
          <a:xfrm>
            <a:off x="7884543" y="4009771"/>
            <a:ext cx="3503122" cy="124436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260"/>
              <a:buNone/>
            </a:pPr>
            <a:r>
              <a:rPr lang="fr-FR" sz="1800">
                <a:solidFill>
                  <a:srgbClr val="3B94B1"/>
                </a:solidFill>
              </a:rPr>
              <a:t>Akkoubi Bilal</a:t>
            </a:r>
            <a:endParaRPr/>
          </a:p>
          <a:p>
            <a:pPr marL="0" lvl="0" indent="0" algn="l" rtl="0">
              <a:lnSpc>
                <a:spcPct val="100000"/>
              </a:lnSpc>
              <a:spcBef>
                <a:spcPts val="960"/>
              </a:spcBef>
              <a:spcAft>
                <a:spcPts val="0"/>
              </a:spcAft>
              <a:buSzPts val="1260"/>
              <a:buNone/>
            </a:pPr>
            <a:r>
              <a:rPr lang="fr-FR" sz="1800">
                <a:solidFill>
                  <a:srgbClr val="3B94B1"/>
                </a:solidFill>
              </a:rPr>
              <a:t>Azreg Khadija</a:t>
            </a:r>
            <a:endParaRPr/>
          </a:p>
          <a:p>
            <a:pPr marL="0" lvl="0" indent="0" algn="l" rtl="0">
              <a:lnSpc>
                <a:spcPct val="100000"/>
              </a:lnSpc>
              <a:spcBef>
                <a:spcPts val="960"/>
              </a:spcBef>
              <a:spcAft>
                <a:spcPts val="0"/>
              </a:spcAft>
              <a:buSzPts val="1260"/>
              <a:buNone/>
            </a:pPr>
            <a:r>
              <a:rPr lang="fr-FR" sz="1800">
                <a:solidFill>
                  <a:srgbClr val="3B94B1"/>
                </a:solidFill>
              </a:rPr>
              <a:t>Thouapi Towa Garrett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919119"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Diagramme de classes</a:t>
            </a:r>
            <a:endParaRPr/>
          </a:p>
        </p:txBody>
      </p:sp>
      <p:pic>
        <p:nvPicPr>
          <p:cNvPr id="238" name="Google Shape;238;p10" descr="Une image contenant diagramme, Dessin technique, ligne, Plan&#10;&#10;Description générée automatiquement"/>
          <p:cNvPicPr preferRelativeResize="0">
            <a:picLocks noGrp="1"/>
          </p:cNvPicPr>
          <p:nvPr>
            <p:ph type="body" idx="1"/>
          </p:nvPr>
        </p:nvPicPr>
        <p:blipFill rotWithShape="1">
          <a:blip r:embed="rId3">
            <a:alphaModFix/>
          </a:blip>
          <a:srcRect/>
          <a:stretch/>
        </p:blipFill>
        <p:spPr>
          <a:xfrm>
            <a:off x="3524901" y="1253490"/>
            <a:ext cx="5142198" cy="5604510"/>
          </a:xfrm>
          <a:prstGeom prst="rect">
            <a:avLst/>
          </a:prstGeom>
          <a:noFill/>
          <a:ln>
            <a:noFill/>
          </a:ln>
          <a:effectLst>
            <a:outerShdw blurRad="25400">
              <a:srgbClr val="000000">
                <a:alpha val="45882"/>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919119"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Diagramme de cas</a:t>
            </a:r>
            <a:endParaRPr/>
          </a:p>
        </p:txBody>
      </p:sp>
      <p:pic>
        <p:nvPicPr>
          <p:cNvPr id="244" name="Google Shape;244;p11"/>
          <p:cNvPicPr preferRelativeResize="0">
            <a:picLocks noGrp="1"/>
          </p:cNvPicPr>
          <p:nvPr>
            <p:ph type="body" idx="1"/>
          </p:nvPr>
        </p:nvPicPr>
        <p:blipFill rotWithShape="1">
          <a:blip r:embed="rId3">
            <a:alphaModFix/>
          </a:blip>
          <a:srcRect/>
          <a:stretch/>
        </p:blipFill>
        <p:spPr>
          <a:xfrm>
            <a:off x="1927216" y="1257300"/>
            <a:ext cx="8337567" cy="5626400"/>
          </a:xfrm>
          <a:prstGeom prst="rect">
            <a:avLst/>
          </a:prstGeom>
          <a:noFill/>
          <a:ln>
            <a:noFill/>
          </a:ln>
          <a:effectLst>
            <a:outerShdw blurRad="25400">
              <a:srgbClr val="000000">
                <a:alpha val="45882"/>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Application</a:t>
            </a:r>
            <a:endParaRPr/>
          </a:p>
        </p:txBody>
      </p:sp>
      <p:sp>
        <p:nvSpPr>
          <p:cNvPr id="250" name="Google Shape;250;p12"/>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ctr" rtl="0">
              <a:lnSpc>
                <a:spcPct val="100000"/>
              </a:lnSpc>
              <a:spcBef>
                <a:spcPts val="0"/>
              </a:spcBef>
              <a:spcAft>
                <a:spcPts val="0"/>
              </a:spcAft>
              <a:buSzPts val="1400"/>
              <a:buNone/>
            </a:pPr>
            <a:r>
              <a:rPr lang="fr-FR" sz="3300" u="sng">
                <a:solidFill>
                  <a:schemeClr val="hlink"/>
                </a:solidFill>
                <a:hlinkClick r:id="rId3"/>
              </a:rPr>
              <a:t>http://127.0.0.1:5000/inscription</a:t>
            </a:r>
            <a:endParaRPr sz="3300"/>
          </a:p>
          <a:p>
            <a:pPr marL="342900" lvl="0" indent="-217100" algn="l" rtl="0">
              <a:lnSpc>
                <a:spcPct val="100000"/>
              </a:lnSpc>
              <a:spcBef>
                <a:spcPts val="0"/>
              </a:spcBef>
              <a:spcAft>
                <a:spcPts val="0"/>
              </a:spcAft>
              <a:buSzPts val="14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3"/>
          <p:cNvSpPr txBox="1">
            <a:spLocks noGrp="1"/>
          </p:cNvSpPr>
          <p:nvPr>
            <p:ph type="title"/>
          </p:nvPr>
        </p:nvSpPr>
        <p:spPr>
          <a:xfrm>
            <a:off x="913795" y="-134325"/>
            <a:ext cx="10353900"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Interface Web Responsive</a:t>
            </a:r>
            <a:endParaRPr/>
          </a:p>
        </p:txBody>
      </p:sp>
      <p:pic>
        <p:nvPicPr>
          <p:cNvPr id="256" name="Google Shape;256;p13"/>
          <p:cNvPicPr preferRelativeResize="0"/>
          <p:nvPr/>
        </p:nvPicPr>
        <p:blipFill rotWithShape="1">
          <a:blip r:embed="rId3">
            <a:alphaModFix/>
          </a:blip>
          <a:srcRect r="1864" b="33333"/>
          <a:stretch/>
        </p:blipFill>
        <p:spPr>
          <a:xfrm>
            <a:off x="6808275" y="4881975"/>
            <a:ext cx="5486551" cy="1859775"/>
          </a:xfrm>
          <a:prstGeom prst="rect">
            <a:avLst/>
          </a:prstGeom>
          <a:noFill/>
          <a:ln>
            <a:noFill/>
          </a:ln>
        </p:spPr>
      </p:pic>
      <p:pic>
        <p:nvPicPr>
          <p:cNvPr id="257" name="Google Shape;257;p13"/>
          <p:cNvPicPr preferRelativeResize="0"/>
          <p:nvPr/>
        </p:nvPicPr>
        <p:blipFill>
          <a:blip r:embed="rId4">
            <a:alphaModFix/>
          </a:blip>
          <a:stretch>
            <a:fillRect/>
          </a:stretch>
        </p:blipFill>
        <p:spPr>
          <a:xfrm>
            <a:off x="4207951" y="1803300"/>
            <a:ext cx="2600325" cy="3752850"/>
          </a:xfrm>
          <a:prstGeom prst="rect">
            <a:avLst/>
          </a:prstGeom>
          <a:noFill/>
          <a:ln>
            <a:noFill/>
          </a:ln>
        </p:spPr>
      </p:pic>
      <p:pic>
        <p:nvPicPr>
          <p:cNvPr id="258" name="Google Shape;258;p13"/>
          <p:cNvPicPr preferRelativeResize="0"/>
          <p:nvPr/>
        </p:nvPicPr>
        <p:blipFill>
          <a:blip r:embed="rId5">
            <a:alphaModFix/>
          </a:blip>
          <a:stretch>
            <a:fillRect/>
          </a:stretch>
        </p:blipFill>
        <p:spPr>
          <a:xfrm>
            <a:off x="0" y="3040250"/>
            <a:ext cx="4207940" cy="3817749"/>
          </a:xfrm>
          <a:prstGeom prst="rect">
            <a:avLst/>
          </a:prstGeom>
          <a:noFill/>
          <a:ln>
            <a:noFill/>
          </a:ln>
        </p:spPr>
      </p:pic>
      <p:sp>
        <p:nvSpPr>
          <p:cNvPr id="259" name="Google Shape;259;p13"/>
          <p:cNvSpPr txBox="1"/>
          <p:nvPr/>
        </p:nvSpPr>
        <p:spPr>
          <a:xfrm>
            <a:off x="635425" y="2131000"/>
            <a:ext cx="2600400" cy="6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a:solidFill>
                  <a:schemeClr val="lt2"/>
                </a:solidFill>
                <a:latin typeface="Lustria"/>
                <a:ea typeface="Lustria"/>
                <a:cs typeface="Lustria"/>
                <a:sym typeface="Lustria"/>
              </a:rPr>
              <a:t>Tablette</a:t>
            </a:r>
            <a:endParaRPr sz="2000">
              <a:solidFill>
                <a:schemeClr val="lt2"/>
              </a:solidFill>
              <a:latin typeface="Lustria"/>
              <a:ea typeface="Lustria"/>
              <a:cs typeface="Lustria"/>
              <a:sym typeface="Lustria"/>
            </a:endParaRPr>
          </a:p>
        </p:txBody>
      </p:sp>
      <p:sp>
        <p:nvSpPr>
          <p:cNvPr id="260" name="Google Shape;260;p13"/>
          <p:cNvSpPr txBox="1"/>
          <p:nvPr/>
        </p:nvSpPr>
        <p:spPr>
          <a:xfrm>
            <a:off x="4112200" y="1122975"/>
            <a:ext cx="2600400" cy="6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a:solidFill>
                  <a:schemeClr val="lt2"/>
                </a:solidFill>
                <a:latin typeface="Lustria"/>
                <a:ea typeface="Lustria"/>
                <a:cs typeface="Lustria"/>
                <a:sym typeface="Lustria"/>
              </a:rPr>
              <a:t>Mobile</a:t>
            </a:r>
            <a:endParaRPr sz="2000">
              <a:solidFill>
                <a:schemeClr val="lt2"/>
              </a:solidFill>
              <a:latin typeface="Lustria"/>
              <a:ea typeface="Lustria"/>
              <a:cs typeface="Lustria"/>
              <a:sym typeface="Lustria"/>
            </a:endParaRPr>
          </a:p>
        </p:txBody>
      </p:sp>
      <p:sp>
        <p:nvSpPr>
          <p:cNvPr id="261" name="Google Shape;261;p13"/>
          <p:cNvSpPr txBox="1"/>
          <p:nvPr/>
        </p:nvSpPr>
        <p:spPr>
          <a:xfrm>
            <a:off x="8251350" y="4106950"/>
            <a:ext cx="2600400" cy="6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FR" sz="2000">
                <a:solidFill>
                  <a:schemeClr val="lt2"/>
                </a:solidFill>
                <a:latin typeface="Lustria"/>
                <a:ea typeface="Lustria"/>
                <a:cs typeface="Lustria"/>
                <a:sym typeface="Lustria"/>
              </a:rPr>
              <a:t>PC</a:t>
            </a:r>
            <a:endParaRPr sz="2000">
              <a:solidFill>
                <a:schemeClr val="lt2"/>
              </a:solidFill>
              <a:latin typeface="Lustria"/>
              <a:ea typeface="Lustria"/>
              <a:cs typeface="Lustria"/>
              <a:sym typeface="Lustr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Merci pour votre attention !</a:t>
            </a:r>
            <a:endParaRPr/>
          </a:p>
        </p:txBody>
      </p:sp>
      <p:sp>
        <p:nvSpPr>
          <p:cNvPr id="267" name="Google Shape;267;p17"/>
          <p:cNvSpPr txBox="1">
            <a:spLocks noGrp="1"/>
          </p:cNvSpPr>
          <p:nvPr>
            <p:ph type="body" idx="1"/>
          </p:nvPr>
        </p:nvSpPr>
        <p:spPr>
          <a:xfrm>
            <a:off x="913800" y="2076450"/>
            <a:ext cx="10353900" cy="41595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0" algn="ctr" rtl="0">
              <a:lnSpc>
                <a:spcPct val="100000"/>
              </a:lnSpc>
              <a:spcBef>
                <a:spcPts val="0"/>
              </a:spcBef>
              <a:spcAft>
                <a:spcPts val="0"/>
              </a:spcAft>
              <a:buNone/>
            </a:pPr>
            <a:r>
              <a:rPr lang="fr-FR"/>
              <a:t>Avez-vous des questions?</a:t>
            </a:r>
            <a:endParaRPr/>
          </a:p>
        </p:txBody>
      </p:sp>
      <p:pic>
        <p:nvPicPr>
          <p:cNvPr id="268" name="Google Shape;268;p17"/>
          <p:cNvPicPr preferRelativeResize="0"/>
          <p:nvPr/>
        </p:nvPicPr>
        <p:blipFill>
          <a:blip r:embed="rId3">
            <a:alphaModFix/>
          </a:blip>
          <a:stretch>
            <a:fillRect/>
          </a:stretch>
        </p:blipFill>
        <p:spPr>
          <a:xfrm>
            <a:off x="2772940" y="2702175"/>
            <a:ext cx="6635472" cy="353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Table des matières</a:t>
            </a:r>
            <a:endParaRPr/>
          </a:p>
        </p:txBody>
      </p:sp>
      <p:pic>
        <p:nvPicPr>
          <p:cNvPr id="153" name="Google Shape;153;p2" descr="Les bases de données selon Notion : relations, agrégations, opérations"/>
          <p:cNvPicPr preferRelativeResize="0"/>
          <p:nvPr/>
        </p:nvPicPr>
        <p:blipFill rotWithShape="1">
          <a:blip r:embed="rId3">
            <a:alphaModFix/>
          </a:blip>
          <a:srcRect/>
          <a:stretch/>
        </p:blipFill>
        <p:spPr>
          <a:xfrm>
            <a:off x="3943582" y="1786730"/>
            <a:ext cx="4294187" cy="4294187"/>
          </a:xfrm>
          <a:prstGeom prst="rect">
            <a:avLst/>
          </a:prstGeom>
          <a:noFill/>
          <a:ln>
            <a:noFill/>
          </a:ln>
        </p:spPr>
      </p:pic>
      <p:cxnSp>
        <p:nvCxnSpPr>
          <p:cNvPr id="154" name="Google Shape;154;p2"/>
          <p:cNvCxnSpPr/>
          <p:nvPr/>
        </p:nvCxnSpPr>
        <p:spPr>
          <a:xfrm rot="10800000">
            <a:off x="2387599" y="2955700"/>
            <a:ext cx="952500" cy="0"/>
          </a:xfrm>
          <a:prstGeom prst="straightConnector1">
            <a:avLst/>
          </a:prstGeom>
          <a:noFill/>
          <a:ln w="9525" cap="rnd" cmpd="sng">
            <a:solidFill>
              <a:srgbClr val="388DA8"/>
            </a:solidFill>
            <a:prstDash val="solid"/>
            <a:round/>
            <a:headEnd type="none" w="sm" len="sm"/>
            <a:tailEnd type="none" w="sm" len="sm"/>
          </a:ln>
        </p:spPr>
      </p:cxnSp>
      <p:cxnSp>
        <p:nvCxnSpPr>
          <p:cNvPr id="155" name="Google Shape;155;p2"/>
          <p:cNvCxnSpPr/>
          <p:nvPr/>
        </p:nvCxnSpPr>
        <p:spPr>
          <a:xfrm rot="10800000">
            <a:off x="2402897" y="4522578"/>
            <a:ext cx="952500" cy="0"/>
          </a:xfrm>
          <a:prstGeom prst="straightConnector1">
            <a:avLst/>
          </a:prstGeom>
          <a:noFill/>
          <a:ln w="9525" cap="rnd" cmpd="sng">
            <a:solidFill>
              <a:srgbClr val="388DA8"/>
            </a:solidFill>
            <a:prstDash val="solid"/>
            <a:round/>
            <a:headEnd type="none" w="sm" len="sm"/>
            <a:tailEnd type="none" w="sm" len="sm"/>
          </a:ln>
        </p:spPr>
      </p:cxnSp>
      <p:cxnSp>
        <p:nvCxnSpPr>
          <p:cNvPr id="156" name="Google Shape;156;p2"/>
          <p:cNvCxnSpPr/>
          <p:nvPr/>
        </p:nvCxnSpPr>
        <p:spPr>
          <a:xfrm rot="10800000">
            <a:off x="8609316" y="2955712"/>
            <a:ext cx="952500" cy="0"/>
          </a:xfrm>
          <a:prstGeom prst="straightConnector1">
            <a:avLst/>
          </a:prstGeom>
          <a:noFill/>
          <a:ln w="9525" cap="rnd" cmpd="sng">
            <a:solidFill>
              <a:srgbClr val="388DA8"/>
            </a:solidFill>
            <a:prstDash val="solid"/>
            <a:round/>
            <a:headEnd type="none" w="sm" len="sm"/>
            <a:tailEnd type="none" w="sm" len="sm"/>
          </a:ln>
        </p:spPr>
      </p:cxnSp>
      <p:cxnSp>
        <p:nvCxnSpPr>
          <p:cNvPr id="157" name="Google Shape;157;p2"/>
          <p:cNvCxnSpPr/>
          <p:nvPr/>
        </p:nvCxnSpPr>
        <p:spPr>
          <a:xfrm rot="10800000">
            <a:off x="8584191" y="2095509"/>
            <a:ext cx="952500" cy="0"/>
          </a:xfrm>
          <a:prstGeom prst="straightConnector1">
            <a:avLst/>
          </a:prstGeom>
          <a:noFill/>
          <a:ln w="9525" cap="rnd" cmpd="sng">
            <a:solidFill>
              <a:srgbClr val="388DA8"/>
            </a:solidFill>
            <a:prstDash val="solid"/>
            <a:round/>
            <a:headEnd type="none" w="sm" len="sm"/>
            <a:tailEnd type="none" w="sm" len="sm"/>
          </a:ln>
        </p:spPr>
      </p:cxnSp>
      <p:cxnSp>
        <p:nvCxnSpPr>
          <p:cNvPr id="158" name="Google Shape;158;p2"/>
          <p:cNvCxnSpPr/>
          <p:nvPr/>
        </p:nvCxnSpPr>
        <p:spPr>
          <a:xfrm rot="10800000">
            <a:off x="2384237" y="3723650"/>
            <a:ext cx="952500" cy="0"/>
          </a:xfrm>
          <a:prstGeom prst="straightConnector1">
            <a:avLst/>
          </a:prstGeom>
          <a:noFill/>
          <a:ln w="9525" cap="rnd" cmpd="sng">
            <a:solidFill>
              <a:srgbClr val="388DA8"/>
            </a:solidFill>
            <a:prstDash val="solid"/>
            <a:round/>
            <a:headEnd type="none" w="sm" len="sm"/>
            <a:tailEnd type="none" w="sm" len="sm"/>
          </a:ln>
        </p:spPr>
      </p:cxnSp>
      <p:cxnSp>
        <p:nvCxnSpPr>
          <p:cNvPr id="159" name="Google Shape;159;p2"/>
          <p:cNvCxnSpPr/>
          <p:nvPr/>
        </p:nvCxnSpPr>
        <p:spPr>
          <a:xfrm rot="10800000">
            <a:off x="2381249" y="2095500"/>
            <a:ext cx="952499" cy="0"/>
          </a:xfrm>
          <a:prstGeom prst="straightConnector1">
            <a:avLst/>
          </a:prstGeom>
          <a:noFill/>
          <a:ln w="9525" cap="rnd" cmpd="sng">
            <a:solidFill>
              <a:srgbClr val="388DA8"/>
            </a:solidFill>
            <a:prstDash val="solid"/>
            <a:round/>
            <a:headEnd type="none" w="sm" len="sm"/>
            <a:tailEnd type="none" w="sm" len="sm"/>
          </a:ln>
        </p:spPr>
      </p:cxnSp>
      <p:cxnSp>
        <p:nvCxnSpPr>
          <p:cNvPr id="160" name="Google Shape;160;p2"/>
          <p:cNvCxnSpPr/>
          <p:nvPr/>
        </p:nvCxnSpPr>
        <p:spPr>
          <a:xfrm rot="10800000">
            <a:off x="8584191" y="4522584"/>
            <a:ext cx="952500" cy="0"/>
          </a:xfrm>
          <a:prstGeom prst="straightConnector1">
            <a:avLst/>
          </a:prstGeom>
          <a:noFill/>
          <a:ln w="9525" cap="rnd" cmpd="sng">
            <a:solidFill>
              <a:srgbClr val="388DA8"/>
            </a:solidFill>
            <a:prstDash val="solid"/>
            <a:round/>
            <a:headEnd type="none" w="sm" len="sm"/>
            <a:tailEnd type="none" w="sm" len="sm"/>
          </a:ln>
        </p:spPr>
      </p:cxnSp>
      <p:cxnSp>
        <p:nvCxnSpPr>
          <p:cNvPr id="161" name="Google Shape;161;p2"/>
          <p:cNvCxnSpPr/>
          <p:nvPr/>
        </p:nvCxnSpPr>
        <p:spPr>
          <a:xfrm rot="10800000">
            <a:off x="8609316" y="3741988"/>
            <a:ext cx="952500" cy="0"/>
          </a:xfrm>
          <a:prstGeom prst="straightConnector1">
            <a:avLst/>
          </a:prstGeom>
          <a:noFill/>
          <a:ln w="9525" cap="rnd" cmpd="sng">
            <a:solidFill>
              <a:srgbClr val="388DA8"/>
            </a:solidFill>
            <a:prstDash val="solid"/>
            <a:round/>
            <a:headEnd type="none" w="sm" len="sm"/>
            <a:tailEnd type="none" w="sm" len="sm"/>
          </a:ln>
        </p:spPr>
      </p:cxnSp>
      <p:cxnSp>
        <p:nvCxnSpPr>
          <p:cNvPr id="162" name="Google Shape;162;p2"/>
          <p:cNvCxnSpPr/>
          <p:nvPr/>
        </p:nvCxnSpPr>
        <p:spPr>
          <a:xfrm rot="10800000">
            <a:off x="2381249" y="5303159"/>
            <a:ext cx="952500" cy="0"/>
          </a:xfrm>
          <a:prstGeom prst="straightConnector1">
            <a:avLst/>
          </a:prstGeom>
          <a:noFill/>
          <a:ln w="9525" cap="rnd" cmpd="sng">
            <a:solidFill>
              <a:srgbClr val="388DA8"/>
            </a:solidFill>
            <a:prstDash val="solid"/>
            <a:round/>
            <a:headEnd type="none" w="sm" len="sm"/>
            <a:tailEnd type="none" w="sm" len="sm"/>
          </a:ln>
        </p:spPr>
      </p:cxnSp>
      <p:cxnSp>
        <p:nvCxnSpPr>
          <p:cNvPr id="163" name="Google Shape;163;p2"/>
          <p:cNvCxnSpPr/>
          <p:nvPr/>
        </p:nvCxnSpPr>
        <p:spPr>
          <a:xfrm rot="10800000">
            <a:off x="8584191" y="5303150"/>
            <a:ext cx="952500" cy="0"/>
          </a:xfrm>
          <a:prstGeom prst="straightConnector1">
            <a:avLst/>
          </a:prstGeom>
          <a:noFill/>
          <a:ln w="9525" cap="rnd" cmpd="sng">
            <a:solidFill>
              <a:srgbClr val="388DA8"/>
            </a:solidFill>
            <a:prstDash val="solid"/>
            <a:round/>
            <a:headEnd type="none" w="sm" len="sm"/>
            <a:tailEnd type="none" w="sm" len="sm"/>
          </a:ln>
        </p:spPr>
      </p:cxnSp>
      <p:cxnSp>
        <p:nvCxnSpPr>
          <p:cNvPr id="164" name="Google Shape;164;p2"/>
          <p:cNvCxnSpPr/>
          <p:nvPr/>
        </p:nvCxnSpPr>
        <p:spPr>
          <a:xfrm rot="10800000">
            <a:off x="8012317" y="3742007"/>
            <a:ext cx="597000" cy="0"/>
          </a:xfrm>
          <a:prstGeom prst="straightConnector1">
            <a:avLst/>
          </a:prstGeom>
          <a:noFill/>
          <a:ln w="9525" cap="rnd" cmpd="sng">
            <a:solidFill>
              <a:srgbClr val="388DA8"/>
            </a:solidFill>
            <a:prstDash val="solid"/>
            <a:round/>
            <a:headEnd type="none" w="sm" len="sm"/>
            <a:tailEnd type="none" w="sm" len="sm"/>
          </a:ln>
        </p:spPr>
      </p:cxnSp>
      <p:sp>
        <p:nvSpPr>
          <p:cNvPr id="165" name="Google Shape;165;p2"/>
          <p:cNvSpPr txBox="1"/>
          <p:nvPr/>
        </p:nvSpPr>
        <p:spPr>
          <a:xfrm>
            <a:off x="512500" y="1913150"/>
            <a:ext cx="20862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1. Description projet</a:t>
            </a:r>
            <a:endParaRPr/>
          </a:p>
        </p:txBody>
      </p:sp>
      <p:sp>
        <p:nvSpPr>
          <p:cNvPr id="166" name="Google Shape;166;p2"/>
          <p:cNvSpPr txBox="1"/>
          <p:nvPr/>
        </p:nvSpPr>
        <p:spPr>
          <a:xfrm>
            <a:off x="512500" y="2752250"/>
            <a:ext cx="1794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2. Exigences fonctionnelles</a:t>
            </a:r>
            <a:endParaRPr/>
          </a:p>
        </p:txBody>
      </p:sp>
      <p:sp>
        <p:nvSpPr>
          <p:cNvPr id="167" name="Google Shape;167;p2"/>
          <p:cNvSpPr txBox="1"/>
          <p:nvPr/>
        </p:nvSpPr>
        <p:spPr>
          <a:xfrm>
            <a:off x="512490" y="3517357"/>
            <a:ext cx="1003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3. MCD</a:t>
            </a:r>
            <a:endParaRPr/>
          </a:p>
        </p:txBody>
      </p:sp>
      <p:sp>
        <p:nvSpPr>
          <p:cNvPr id="168" name="Google Shape;168;p2"/>
          <p:cNvSpPr txBox="1"/>
          <p:nvPr/>
        </p:nvSpPr>
        <p:spPr>
          <a:xfrm>
            <a:off x="512506" y="4180862"/>
            <a:ext cx="987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4. MLD</a:t>
            </a:r>
            <a:endParaRPr/>
          </a:p>
        </p:txBody>
      </p:sp>
      <p:sp>
        <p:nvSpPr>
          <p:cNvPr id="169" name="Google Shape;169;p2"/>
          <p:cNvSpPr txBox="1"/>
          <p:nvPr/>
        </p:nvSpPr>
        <p:spPr>
          <a:xfrm>
            <a:off x="9933365" y="1910843"/>
            <a:ext cx="885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6. SQL</a:t>
            </a:r>
            <a:endParaRPr/>
          </a:p>
        </p:txBody>
      </p:sp>
      <p:sp>
        <p:nvSpPr>
          <p:cNvPr id="170" name="Google Shape;170;p2"/>
          <p:cNvSpPr txBox="1"/>
          <p:nvPr/>
        </p:nvSpPr>
        <p:spPr>
          <a:xfrm>
            <a:off x="512501" y="4844350"/>
            <a:ext cx="170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5. Questions Business</a:t>
            </a:r>
            <a:endParaRPr/>
          </a:p>
        </p:txBody>
      </p:sp>
      <p:sp>
        <p:nvSpPr>
          <p:cNvPr id="171" name="Google Shape;171;p2"/>
          <p:cNvSpPr txBox="1"/>
          <p:nvPr/>
        </p:nvSpPr>
        <p:spPr>
          <a:xfrm>
            <a:off x="9933373" y="2526838"/>
            <a:ext cx="17940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7. Diagramme classes</a:t>
            </a:r>
            <a:endParaRPr/>
          </a:p>
        </p:txBody>
      </p:sp>
      <p:sp>
        <p:nvSpPr>
          <p:cNvPr id="172" name="Google Shape;172;p2"/>
          <p:cNvSpPr txBox="1"/>
          <p:nvPr/>
        </p:nvSpPr>
        <p:spPr>
          <a:xfrm>
            <a:off x="9883125" y="3420050"/>
            <a:ext cx="17079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8. Diagramme cas</a:t>
            </a:r>
            <a:endParaRPr/>
          </a:p>
        </p:txBody>
      </p:sp>
      <p:sp>
        <p:nvSpPr>
          <p:cNvPr id="173" name="Google Shape;173;p2"/>
          <p:cNvSpPr txBox="1"/>
          <p:nvPr/>
        </p:nvSpPr>
        <p:spPr>
          <a:xfrm>
            <a:off x="9883137" y="4153275"/>
            <a:ext cx="179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9. Application</a:t>
            </a:r>
            <a:endParaRPr/>
          </a:p>
        </p:txBody>
      </p:sp>
      <p:sp>
        <p:nvSpPr>
          <p:cNvPr id="174" name="Google Shape;174;p2"/>
          <p:cNvSpPr txBox="1"/>
          <p:nvPr/>
        </p:nvSpPr>
        <p:spPr>
          <a:xfrm>
            <a:off x="9883135" y="4787897"/>
            <a:ext cx="1952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10. Interface Web responsive</a:t>
            </a:r>
            <a:endParaRPr/>
          </a:p>
        </p:txBody>
      </p:sp>
      <p:cxnSp>
        <p:nvCxnSpPr>
          <p:cNvPr id="175" name="Google Shape;175;p2"/>
          <p:cNvCxnSpPr/>
          <p:nvPr/>
        </p:nvCxnSpPr>
        <p:spPr>
          <a:xfrm>
            <a:off x="3302000" y="2101500"/>
            <a:ext cx="53400" cy="3250800"/>
          </a:xfrm>
          <a:prstGeom prst="straightConnector1">
            <a:avLst/>
          </a:prstGeom>
          <a:noFill/>
          <a:ln w="9525" cap="rnd" cmpd="sng">
            <a:solidFill>
              <a:srgbClr val="388DA8"/>
            </a:solidFill>
            <a:prstDash val="solid"/>
            <a:round/>
            <a:headEnd type="none" w="sm" len="sm"/>
            <a:tailEnd type="none" w="sm" len="sm"/>
          </a:ln>
        </p:spPr>
      </p:cxnSp>
      <p:cxnSp>
        <p:nvCxnSpPr>
          <p:cNvPr id="176" name="Google Shape;176;p2"/>
          <p:cNvCxnSpPr/>
          <p:nvPr/>
        </p:nvCxnSpPr>
        <p:spPr>
          <a:xfrm>
            <a:off x="8609325" y="2144150"/>
            <a:ext cx="0" cy="3159000"/>
          </a:xfrm>
          <a:prstGeom prst="straightConnector1">
            <a:avLst/>
          </a:prstGeom>
          <a:noFill/>
          <a:ln w="9525" cap="rnd" cmpd="sng">
            <a:solidFill>
              <a:srgbClr val="388DA8"/>
            </a:solidFill>
            <a:prstDash val="solid"/>
            <a:round/>
            <a:headEnd type="none" w="sm" len="sm"/>
            <a:tailEnd type="none" w="sm" len="sm"/>
          </a:ln>
        </p:spPr>
      </p:cxnSp>
      <p:cxnSp>
        <p:nvCxnSpPr>
          <p:cNvPr id="177" name="Google Shape;177;p2"/>
          <p:cNvCxnSpPr/>
          <p:nvPr/>
        </p:nvCxnSpPr>
        <p:spPr>
          <a:xfrm rot="10800000">
            <a:off x="3356292" y="3723657"/>
            <a:ext cx="597000" cy="0"/>
          </a:xfrm>
          <a:prstGeom prst="straightConnector1">
            <a:avLst/>
          </a:prstGeom>
          <a:noFill/>
          <a:ln w="9525" cap="rnd" cmpd="sng">
            <a:solidFill>
              <a:srgbClr val="388DA8"/>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Entreprise GABIKA</a:t>
            </a:r>
            <a:endParaRPr/>
          </a:p>
        </p:txBody>
      </p:sp>
      <p:sp>
        <p:nvSpPr>
          <p:cNvPr id="183" name="Google Shape;183;p3"/>
          <p:cNvSpPr txBox="1">
            <a:spLocks noGrp="1"/>
          </p:cNvSpPr>
          <p:nvPr>
            <p:ph type="body" idx="1"/>
          </p:nvPr>
        </p:nvSpPr>
        <p:spPr>
          <a:xfrm>
            <a:off x="913795" y="2329980"/>
            <a:ext cx="5182205"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fontScale="92500" lnSpcReduction="10000"/>
          </a:bodyPr>
          <a:lstStyle/>
          <a:p>
            <a:pPr marL="36900" lvl="0" indent="0" algn="l" rtl="0">
              <a:lnSpc>
                <a:spcPct val="100000"/>
              </a:lnSpc>
              <a:spcBef>
                <a:spcPts val="0"/>
              </a:spcBef>
              <a:spcAft>
                <a:spcPts val="0"/>
              </a:spcAft>
              <a:buSzPct val="70000"/>
              <a:buNone/>
            </a:pPr>
            <a:r>
              <a:rPr lang="fr-FR"/>
              <a:t>Qui sommes-nous?</a:t>
            </a:r>
            <a:endParaRPr/>
          </a:p>
          <a:p>
            <a:pPr marL="342900" lvl="0" indent="-306000" algn="l" rtl="0">
              <a:lnSpc>
                <a:spcPct val="100000"/>
              </a:lnSpc>
              <a:spcBef>
                <a:spcPts val="970"/>
              </a:spcBef>
              <a:spcAft>
                <a:spcPts val="0"/>
              </a:spcAft>
              <a:buSzPct val="70000"/>
              <a:buChar char="◈"/>
            </a:pPr>
            <a:r>
              <a:rPr lang="fr-FR"/>
              <a:t>Créé en 2024, GABIKA est une société spécialisée dans le développement de logiciels personnalisés</a:t>
            </a:r>
            <a:endParaRPr/>
          </a:p>
          <a:p>
            <a:pPr marL="342900" lvl="0" indent="-223767" algn="l" rtl="0">
              <a:lnSpc>
                <a:spcPct val="100000"/>
              </a:lnSpc>
              <a:spcBef>
                <a:spcPts val="970"/>
              </a:spcBef>
              <a:spcAft>
                <a:spcPts val="0"/>
              </a:spcAft>
              <a:buSzPct val="70000"/>
              <a:buNone/>
            </a:pPr>
            <a:endParaRPr/>
          </a:p>
          <a:p>
            <a:pPr marL="36900" lvl="0" indent="0" algn="l" rtl="0">
              <a:lnSpc>
                <a:spcPct val="100000"/>
              </a:lnSpc>
              <a:spcBef>
                <a:spcPts val="970"/>
              </a:spcBef>
              <a:spcAft>
                <a:spcPts val="0"/>
              </a:spcAft>
              <a:buSzPct val="70000"/>
              <a:buNone/>
            </a:pPr>
            <a:r>
              <a:rPr lang="fr-FR"/>
              <a:t>Notre équipe se compose de:</a:t>
            </a:r>
            <a:endParaRPr/>
          </a:p>
          <a:p>
            <a:pPr marL="342900" lvl="0" indent="-306000" algn="l" rtl="0">
              <a:lnSpc>
                <a:spcPct val="100000"/>
              </a:lnSpc>
              <a:spcBef>
                <a:spcPts val="970"/>
              </a:spcBef>
              <a:spcAft>
                <a:spcPts val="0"/>
              </a:spcAft>
              <a:buSzPct val="70000"/>
              <a:buChar char="◈"/>
            </a:pPr>
            <a:r>
              <a:rPr lang="fr-FR"/>
              <a:t>Chef de projet IT</a:t>
            </a:r>
            <a:endParaRPr/>
          </a:p>
          <a:p>
            <a:pPr marL="342900" lvl="0" indent="-306000" algn="l" rtl="0">
              <a:lnSpc>
                <a:spcPct val="100000"/>
              </a:lnSpc>
              <a:spcBef>
                <a:spcPts val="970"/>
              </a:spcBef>
              <a:spcAft>
                <a:spcPts val="0"/>
              </a:spcAft>
              <a:buSzPct val="70000"/>
              <a:buChar char="◈"/>
            </a:pPr>
            <a:r>
              <a:rPr lang="fr-FR"/>
              <a:t>Analyste fonctionnel</a:t>
            </a:r>
            <a:endParaRPr/>
          </a:p>
          <a:p>
            <a:pPr marL="342900" lvl="0" indent="-306000" algn="l" rtl="0">
              <a:lnSpc>
                <a:spcPct val="100000"/>
              </a:lnSpc>
              <a:spcBef>
                <a:spcPts val="970"/>
              </a:spcBef>
              <a:spcAft>
                <a:spcPts val="0"/>
              </a:spcAft>
              <a:buSzPct val="70000"/>
              <a:buChar char="◈"/>
            </a:pPr>
            <a:r>
              <a:rPr lang="fr-FR"/>
              <a:t>Développeur logiciel et concepteur de base de données</a:t>
            </a:r>
            <a:endParaRPr/>
          </a:p>
          <a:p>
            <a:pPr marL="342900" lvl="0" indent="-223767" algn="l" rtl="0">
              <a:lnSpc>
                <a:spcPct val="100000"/>
              </a:lnSpc>
              <a:spcBef>
                <a:spcPts val="970"/>
              </a:spcBef>
              <a:spcAft>
                <a:spcPts val="0"/>
              </a:spcAft>
              <a:buSzPct val="70000"/>
              <a:buNone/>
            </a:pPr>
            <a:endParaRPr/>
          </a:p>
        </p:txBody>
      </p:sp>
      <p:pic>
        <p:nvPicPr>
          <p:cNvPr id="184" name="Google Shape;184;p3" descr="collègues icône style 21641749 Art vectoriel chez Vecteezy"/>
          <p:cNvPicPr preferRelativeResize="0"/>
          <p:nvPr/>
        </p:nvPicPr>
        <p:blipFill rotWithShape="1">
          <a:blip r:embed="rId3">
            <a:alphaModFix/>
          </a:blip>
          <a:srcRect/>
          <a:stretch/>
        </p:blipFill>
        <p:spPr>
          <a:xfrm>
            <a:off x="6254188" y="1866900"/>
            <a:ext cx="5559425" cy="4640911"/>
          </a:xfrm>
          <a:prstGeom prst="rect">
            <a:avLst/>
          </a:prstGeom>
          <a:noFill/>
          <a:ln>
            <a:noFill/>
          </a:ln>
        </p:spPr>
      </p:pic>
      <p:pic>
        <p:nvPicPr>
          <p:cNvPr id="185" name="Google Shape;185;p3" descr="Une image contenant Visage humain, personne, sourire, Accessoire de mode&#10;&#10;Description générée automatiquement"/>
          <p:cNvPicPr preferRelativeResize="0"/>
          <p:nvPr/>
        </p:nvPicPr>
        <p:blipFill rotWithShape="1">
          <a:blip r:embed="rId4">
            <a:alphaModFix/>
          </a:blip>
          <a:srcRect l="36435" t="18398" r="1930" b="24733"/>
          <a:stretch/>
        </p:blipFill>
        <p:spPr>
          <a:xfrm rot="-972297">
            <a:off x="10422982" y="4624527"/>
            <a:ext cx="883517" cy="1056675"/>
          </a:xfrm>
          <a:prstGeom prst="ellipse">
            <a:avLst/>
          </a:prstGeom>
          <a:noFill/>
          <a:ln>
            <a:noFill/>
          </a:ln>
        </p:spPr>
      </p:pic>
      <p:pic>
        <p:nvPicPr>
          <p:cNvPr id="186" name="Google Shape;186;p3"/>
          <p:cNvPicPr preferRelativeResize="0"/>
          <p:nvPr/>
        </p:nvPicPr>
        <p:blipFill rotWithShape="1">
          <a:blip r:embed="rId5">
            <a:alphaModFix/>
          </a:blip>
          <a:srcRect l="33168" t="14439" r="45280" b="37589"/>
          <a:stretch/>
        </p:blipFill>
        <p:spPr>
          <a:xfrm>
            <a:off x="6813976" y="4606063"/>
            <a:ext cx="857100" cy="1257300"/>
          </a:xfrm>
          <a:prstGeom prst="ellipse">
            <a:avLst/>
          </a:prstGeom>
          <a:noFill/>
          <a:ln>
            <a:noFill/>
          </a:ln>
        </p:spPr>
      </p:pic>
      <p:pic>
        <p:nvPicPr>
          <p:cNvPr id="187" name="Google Shape;187;p3"/>
          <p:cNvPicPr preferRelativeResize="0"/>
          <p:nvPr/>
        </p:nvPicPr>
        <p:blipFill rotWithShape="1">
          <a:blip r:embed="rId6">
            <a:alphaModFix/>
          </a:blip>
          <a:srcRect l="22250" t="9901" r="51404" b="55730"/>
          <a:stretch/>
        </p:blipFill>
        <p:spPr>
          <a:xfrm>
            <a:off x="8605350" y="2058404"/>
            <a:ext cx="857100" cy="13134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stria"/>
              <a:ea typeface="Lustria"/>
              <a:cs typeface="Lustria"/>
              <a:sym typeface="Lustria"/>
            </a:endParaRPr>
          </a:p>
        </p:txBody>
      </p:sp>
      <p:sp>
        <p:nvSpPr>
          <p:cNvPr id="193" name="Google Shape;193;p4"/>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Description requête client</a:t>
            </a:r>
            <a:endParaRPr/>
          </a:p>
        </p:txBody>
      </p:sp>
      <p:pic>
        <p:nvPicPr>
          <p:cNvPr id="194" name="Google Shape;194;p4"/>
          <p:cNvPicPr preferRelativeResize="0"/>
          <p:nvPr/>
        </p:nvPicPr>
        <p:blipFill rotWithShape="1">
          <a:blip r:embed="rId4">
            <a:alphaModFix/>
          </a:blip>
          <a:srcRect/>
          <a:stretch/>
        </p:blipFill>
        <p:spPr>
          <a:xfrm>
            <a:off x="914400" y="1998132"/>
            <a:ext cx="4333632" cy="3521077"/>
          </a:xfrm>
          <a:prstGeom prst="rect">
            <a:avLst/>
          </a:prstGeom>
          <a:noFill/>
          <a:ln>
            <a:noFill/>
          </a:ln>
        </p:spPr>
      </p:pic>
      <p:pic>
        <p:nvPicPr>
          <p:cNvPr id="195" name="Google Shape;195;p4" descr="Une image contenant Visage humain, habits, personne, portrait&#10;&#10;Description générée automatiquement"/>
          <p:cNvPicPr preferRelativeResize="0"/>
          <p:nvPr/>
        </p:nvPicPr>
        <p:blipFill rotWithShape="1">
          <a:blip r:embed="rId5">
            <a:alphaModFix/>
          </a:blip>
          <a:srcRect r="3" b="20264"/>
          <a:stretch/>
        </p:blipFill>
        <p:spPr>
          <a:xfrm>
            <a:off x="903694" y="3924561"/>
            <a:ext cx="2899775" cy="2323839"/>
          </a:xfrm>
          <a:prstGeom prst="rect">
            <a:avLst/>
          </a:prstGeom>
          <a:noFill/>
          <a:ln>
            <a:noFill/>
          </a:ln>
        </p:spPr>
      </p:pic>
      <p:sp>
        <p:nvSpPr>
          <p:cNvPr id="196" name="Google Shape;196;p4"/>
          <p:cNvSpPr/>
          <p:nvPr/>
        </p:nvSpPr>
        <p:spPr>
          <a:xfrm>
            <a:off x="5321869" y="1665550"/>
            <a:ext cx="6859483" cy="4806502"/>
          </a:xfrm>
          <a:prstGeom prst="cloud">
            <a:avLst/>
          </a:prstGeom>
          <a:solidFill>
            <a:schemeClr val="lt2"/>
          </a:solidFill>
          <a:ln w="15875" cap="rnd" cmpd="sng">
            <a:solidFill>
              <a:srgbClr val="183E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Lustria"/>
              <a:ea typeface="Lustria"/>
              <a:cs typeface="Lustria"/>
              <a:sym typeface="Lustria"/>
            </a:endParaRPr>
          </a:p>
        </p:txBody>
      </p:sp>
      <p:sp>
        <p:nvSpPr>
          <p:cNvPr id="197" name="Google Shape;197;p4"/>
          <p:cNvSpPr txBox="1">
            <a:spLocks noGrp="1"/>
          </p:cNvSpPr>
          <p:nvPr>
            <p:ph type="body" idx="1"/>
          </p:nvPr>
        </p:nvSpPr>
        <p:spPr>
          <a:xfrm>
            <a:off x="5942882" y="2375802"/>
            <a:ext cx="5546272" cy="366153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36900" lvl="0" indent="0" algn="ctr" rtl="0">
              <a:lnSpc>
                <a:spcPct val="90000"/>
              </a:lnSpc>
              <a:spcBef>
                <a:spcPts val="0"/>
              </a:spcBef>
              <a:spcAft>
                <a:spcPts val="0"/>
              </a:spcAft>
              <a:buSzPts val="1330"/>
              <a:buNone/>
            </a:pPr>
            <a:r>
              <a:rPr lang="fr-FR" sz="1900" b="0">
                <a:solidFill>
                  <a:schemeClr val="dk1"/>
                </a:solidFill>
                <a:latin typeface="Calibri"/>
                <a:ea typeface="Calibri"/>
                <a:cs typeface="Calibri"/>
                <a:sym typeface="Calibri"/>
              </a:rPr>
              <a:t>Système de Gestion de Devis et Facturation pour une Entreprise de Construction :</a:t>
            </a:r>
            <a:endParaRPr/>
          </a:p>
          <a:p>
            <a:pPr marL="36900" lvl="0" indent="0" algn="l" rtl="0">
              <a:lnSpc>
                <a:spcPct val="90000"/>
              </a:lnSpc>
              <a:spcBef>
                <a:spcPts val="980"/>
              </a:spcBef>
              <a:spcAft>
                <a:spcPts val="0"/>
              </a:spcAft>
              <a:buSzPts val="1330"/>
              <a:buNone/>
            </a:pPr>
            <a:r>
              <a:rPr lang="fr-FR" sz="1900" b="0">
                <a:solidFill>
                  <a:schemeClr val="dk1"/>
                </a:solidFill>
                <a:latin typeface="Calibri"/>
                <a:ea typeface="Calibri"/>
                <a:cs typeface="Calibri"/>
                <a:sym typeface="Calibri"/>
              </a:rPr>
              <a:t>Système de Gestion des devis et de facturation pour des projets de construction. Le système permettra de créer, suivre et modifier des devis, générer des factures basées sur l’avancement des travaux et gérer les paiements. Les données seront stockées dans une base de données relationnelle, avec des exports PDF pour les documents. Le système devra garantir la sécurité des informations et une gestion efficace des délais et des échéances de payement. </a:t>
            </a:r>
            <a:endParaRPr sz="1900">
              <a:solidFill>
                <a:schemeClr val="dk1"/>
              </a:solidFill>
            </a:endParaRPr>
          </a:p>
          <a:p>
            <a:pPr marL="342900" lvl="0" indent="-221545" algn="l" rtl="0">
              <a:lnSpc>
                <a:spcPct val="90000"/>
              </a:lnSpc>
              <a:spcBef>
                <a:spcPts val="980"/>
              </a:spcBef>
              <a:spcAft>
                <a:spcPts val="0"/>
              </a:spcAft>
              <a:buSzPts val="1330"/>
              <a:buNone/>
            </a:pPr>
            <a:endParaRPr sz="1900">
              <a:solidFill>
                <a:schemeClr val="dk1"/>
              </a:solidFill>
            </a:endParaRPr>
          </a:p>
        </p:txBody>
      </p:sp>
      <p:sp>
        <p:nvSpPr>
          <p:cNvPr id="198" name="Google Shape;198;p4"/>
          <p:cNvSpPr/>
          <p:nvPr/>
        </p:nvSpPr>
        <p:spPr>
          <a:xfrm>
            <a:off x="3871378" y="5086480"/>
            <a:ext cx="74728" cy="158219"/>
          </a:xfrm>
          <a:prstGeom prst="ellipse">
            <a:avLst/>
          </a:prstGeom>
          <a:solidFill>
            <a:schemeClr val="lt2"/>
          </a:solidFill>
          <a:ln w="15875" cap="rnd" cmpd="sng">
            <a:solidFill>
              <a:srgbClr val="183E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stria"/>
              <a:ea typeface="Lustria"/>
              <a:cs typeface="Lustria"/>
              <a:sym typeface="Lustria"/>
            </a:endParaRPr>
          </a:p>
        </p:txBody>
      </p:sp>
      <p:sp>
        <p:nvSpPr>
          <p:cNvPr id="199" name="Google Shape;199;p4"/>
          <p:cNvSpPr/>
          <p:nvPr/>
        </p:nvSpPr>
        <p:spPr>
          <a:xfrm>
            <a:off x="4154465" y="4827407"/>
            <a:ext cx="153479" cy="201703"/>
          </a:xfrm>
          <a:prstGeom prst="ellipse">
            <a:avLst/>
          </a:prstGeom>
          <a:solidFill>
            <a:schemeClr val="lt2"/>
          </a:solidFill>
          <a:ln w="15875" cap="rnd" cmpd="sng">
            <a:solidFill>
              <a:srgbClr val="183E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stria"/>
              <a:ea typeface="Lustria"/>
              <a:cs typeface="Lustria"/>
              <a:sym typeface="Lustria"/>
            </a:endParaRPr>
          </a:p>
        </p:txBody>
      </p:sp>
      <p:sp>
        <p:nvSpPr>
          <p:cNvPr id="200" name="Google Shape;200;p4"/>
          <p:cNvSpPr/>
          <p:nvPr/>
        </p:nvSpPr>
        <p:spPr>
          <a:xfrm>
            <a:off x="4421234" y="4558641"/>
            <a:ext cx="229795" cy="336291"/>
          </a:xfrm>
          <a:prstGeom prst="ellipse">
            <a:avLst/>
          </a:prstGeom>
          <a:solidFill>
            <a:schemeClr val="lt2"/>
          </a:solidFill>
          <a:ln w="15875" cap="rnd" cmpd="sng">
            <a:solidFill>
              <a:srgbClr val="183E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stria"/>
              <a:ea typeface="Lustria"/>
              <a:cs typeface="Lustria"/>
              <a:sym typeface="Lustria"/>
            </a:endParaRPr>
          </a:p>
        </p:txBody>
      </p:sp>
      <p:sp>
        <p:nvSpPr>
          <p:cNvPr id="201" name="Google Shape;201;p4"/>
          <p:cNvSpPr/>
          <p:nvPr/>
        </p:nvSpPr>
        <p:spPr>
          <a:xfrm>
            <a:off x="4796011" y="4129527"/>
            <a:ext cx="356270" cy="429114"/>
          </a:xfrm>
          <a:prstGeom prst="ellipse">
            <a:avLst/>
          </a:prstGeom>
          <a:solidFill>
            <a:schemeClr val="lt2"/>
          </a:solidFill>
          <a:ln w="15875" cap="rnd" cmpd="sng">
            <a:solidFill>
              <a:srgbClr val="183E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ustria"/>
              <a:ea typeface="Lustria"/>
              <a:cs typeface="Lustria"/>
              <a:sym typeface="Lustria"/>
            </a:endParaRPr>
          </a:p>
        </p:txBody>
      </p:sp>
      <p:sp>
        <p:nvSpPr>
          <p:cNvPr id="202" name="Google Shape;202;p4"/>
          <p:cNvSpPr txBox="1"/>
          <p:nvPr/>
        </p:nvSpPr>
        <p:spPr>
          <a:xfrm>
            <a:off x="1994101" y="3409100"/>
            <a:ext cx="942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lt1"/>
                </a:solidFill>
                <a:latin typeface="Lustria"/>
                <a:ea typeface="Lustria"/>
                <a:cs typeface="Lustria"/>
                <a:sym typeface="Lustria"/>
              </a:rPr>
              <a:t>Client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5"/>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Exigences fonctionnelles</a:t>
            </a:r>
            <a:endParaRPr/>
          </a:p>
        </p:txBody>
      </p:sp>
      <p:sp>
        <p:nvSpPr>
          <p:cNvPr id="208" name="Google Shape;208;p5"/>
          <p:cNvSpPr txBox="1">
            <a:spLocks noGrp="1"/>
          </p:cNvSpPr>
          <p:nvPr>
            <p:ph type="body" idx="1"/>
          </p:nvPr>
        </p:nvSpPr>
        <p:spPr>
          <a:xfrm>
            <a:off x="913795" y="2076450"/>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lnSpcReduction="10000"/>
          </a:bodyPr>
          <a:lstStyle/>
          <a:p>
            <a:pPr lvl="0" indent="-457200">
              <a:lnSpc>
                <a:spcPct val="107000"/>
              </a:lnSpc>
              <a:spcAft>
                <a:spcPts val="800"/>
              </a:spcAft>
              <a:buFont typeface="+mj-lt"/>
              <a:buAutoNum type="arabicPeriod"/>
              <a:tabLst>
                <a:tab pos="457200" algn="l"/>
                <a:tab pos="1289050" algn="l"/>
              </a:tabLst>
            </a:pPr>
            <a:r>
              <a:rPr lang="nl-BE" dirty="0"/>
              <a:t>Gestion des clients</a:t>
            </a:r>
          </a:p>
          <a:p>
            <a:pPr lvl="0" indent="-457200">
              <a:lnSpc>
                <a:spcPct val="107000"/>
              </a:lnSpc>
              <a:spcAft>
                <a:spcPts val="800"/>
              </a:spcAft>
              <a:buFont typeface="+mj-lt"/>
              <a:buAutoNum type="arabicPeriod"/>
              <a:tabLst>
                <a:tab pos="457200" algn="l"/>
                <a:tab pos="1289050" algn="l"/>
              </a:tabLst>
            </a:pPr>
            <a:r>
              <a:rPr lang="nl-BE" dirty="0"/>
              <a:t>Gestion des Devis</a:t>
            </a:r>
          </a:p>
          <a:p>
            <a:pPr lvl="0" indent="-457200">
              <a:lnSpc>
                <a:spcPct val="107000"/>
              </a:lnSpc>
              <a:spcAft>
                <a:spcPts val="800"/>
              </a:spcAft>
              <a:buFont typeface="+mj-lt"/>
              <a:buAutoNum type="arabicPeriod"/>
              <a:tabLst>
                <a:tab pos="457200" algn="l"/>
                <a:tab pos="1289050" algn="l"/>
              </a:tabLst>
            </a:pPr>
            <a:r>
              <a:rPr lang="nl-BE" dirty="0"/>
              <a:t>Ouvrage</a:t>
            </a:r>
          </a:p>
          <a:p>
            <a:pPr lvl="0" indent="-457200">
              <a:lnSpc>
                <a:spcPct val="107000"/>
              </a:lnSpc>
              <a:spcAft>
                <a:spcPts val="800"/>
              </a:spcAft>
              <a:buFont typeface="+mj-lt"/>
              <a:buAutoNum type="arabicPeriod"/>
              <a:tabLst>
                <a:tab pos="457200" algn="l"/>
                <a:tab pos="1289050" algn="l"/>
              </a:tabLst>
            </a:pPr>
            <a:r>
              <a:rPr lang="nl-BE" dirty="0"/>
              <a:t>Gestion des paiements</a:t>
            </a:r>
          </a:p>
          <a:p>
            <a:pPr lvl="0" indent="-457200">
              <a:lnSpc>
                <a:spcPct val="107000"/>
              </a:lnSpc>
              <a:spcAft>
                <a:spcPts val="800"/>
              </a:spcAft>
              <a:buFont typeface="+mj-lt"/>
              <a:buAutoNum type="arabicPeriod"/>
              <a:tabLst>
                <a:tab pos="457200" algn="l"/>
                <a:tab pos="1289050" algn="l"/>
              </a:tabLst>
            </a:pPr>
            <a:r>
              <a:rPr lang="nl-BE" dirty="0"/>
              <a:t>Gestion des factures</a:t>
            </a:r>
          </a:p>
          <a:p>
            <a:pPr lvl="0" indent="-457200">
              <a:lnSpc>
                <a:spcPct val="107000"/>
              </a:lnSpc>
              <a:spcAft>
                <a:spcPts val="800"/>
              </a:spcAft>
              <a:buFont typeface="+mj-lt"/>
              <a:buAutoNum type="arabicPeriod"/>
              <a:tabLst>
                <a:tab pos="457200" algn="l"/>
                <a:tab pos="1289050" algn="l"/>
              </a:tabLst>
            </a:pPr>
            <a:r>
              <a:rPr lang="nl-BE" dirty="0"/>
              <a:t>Gestion des Projets</a:t>
            </a:r>
          </a:p>
          <a:p>
            <a:pPr lvl="0" indent="-457200">
              <a:lnSpc>
                <a:spcPct val="107000"/>
              </a:lnSpc>
              <a:spcAft>
                <a:spcPts val="800"/>
              </a:spcAft>
              <a:buFont typeface="+mj-lt"/>
              <a:buAutoNum type="arabicPeriod"/>
              <a:tabLst>
                <a:tab pos="457200" algn="l"/>
                <a:tab pos="1289050" algn="l"/>
              </a:tabLst>
            </a:pPr>
            <a:r>
              <a:rPr lang="nl-BE" dirty="0"/>
              <a:t>Gestion des Utilisateurs</a:t>
            </a:r>
          </a:p>
          <a:p>
            <a:pPr lvl="0" indent="-457200">
              <a:lnSpc>
                <a:spcPct val="107000"/>
              </a:lnSpc>
              <a:spcAft>
                <a:spcPts val="800"/>
              </a:spcAft>
              <a:buFont typeface="+mj-lt"/>
              <a:buAutoNum type="arabicPeriod"/>
              <a:tabLst>
                <a:tab pos="457200" algn="l"/>
                <a:tab pos="1289050" algn="l"/>
              </a:tabLst>
            </a:pPr>
            <a:r>
              <a:rPr lang="nl-BE" dirty="0"/>
              <a:t>Gestion des notifications</a:t>
            </a:r>
          </a:p>
          <a:p>
            <a:pPr marL="342900" lvl="0" indent="-217100" algn="l" rtl="0">
              <a:lnSpc>
                <a:spcPct val="100000"/>
              </a:lnSpc>
              <a:spcBef>
                <a:spcPts val="0"/>
              </a:spcBef>
              <a:spcAft>
                <a:spcPts val="0"/>
              </a:spcAft>
              <a:buSzPts val="14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6"/>
          <p:cNvSpPr txBox="1">
            <a:spLocks noGrp="1"/>
          </p:cNvSpPr>
          <p:nvPr>
            <p:ph type="title"/>
          </p:nvPr>
        </p:nvSpPr>
        <p:spPr>
          <a:xfrm>
            <a:off x="919119"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MCD</a:t>
            </a:r>
            <a:endParaRPr/>
          </a:p>
        </p:txBody>
      </p:sp>
      <p:pic>
        <p:nvPicPr>
          <p:cNvPr id="214" name="Google Shape;214;p6" descr="Une image contenant diagramme, ligne, origami&#10;&#10;Description générée automatiquement"/>
          <p:cNvPicPr preferRelativeResize="0">
            <a:picLocks noGrp="1"/>
          </p:cNvPicPr>
          <p:nvPr>
            <p:ph type="body" idx="1"/>
          </p:nvPr>
        </p:nvPicPr>
        <p:blipFill rotWithShape="1">
          <a:blip r:embed="rId3">
            <a:alphaModFix/>
          </a:blip>
          <a:srcRect/>
          <a:stretch/>
        </p:blipFill>
        <p:spPr>
          <a:xfrm>
            <a:off x="1999788" y="965390"/>
            <a:ext cx="8192423" cy="5892610"/>
          </a:xfrm>
          <a:prstGeom prst="rect">
            <a:avLst/>
          </a:prstGeom>
          <a:noFill/>
          <a:ln>
            <a:noFill/>
          </a:ln>
          <a:effectLst>
            <a:outerShdw blurRad="25400">
              <a:srgbClr val="000000">
                <a:alpha val="45882"/>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title"/>
          </p:nvPr>
        </p:nvSpPr>
        <p:spPr>
          <a:xfrm>
            <a:off x="914356" y="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MLD</a:t>
            </a:r>
            <a:endParaRPr/>
          </a:p>
        </p:txBody>
      </p:sp>
      <p:pic>
        <p:nvPicPr>
          <p:cNvPr id="220" name="Google Shape;220;p7" descr="Une image contenant texte, diagramme, Plan, Dessin technique&#10;&#10;Description générée automatiquement"/>
          <p:cNvPicPr preferRelativeResize="0">
            <a:picLocks noGrp="1"/>
          </p:cNvPicPr>
          <p:nvPr>
            <p:ph type="body" idx="1"/>
          </p:nvPr>
        </p:nvPicPr>
        <p:blipFill rotWithShape="1">
          <a:blip r:embed="rId3">
            <a:alphaModFix/>
          </a:blip>
          <a:srcRect/>
          <a:stretch/>
        </p:blipFill>
        <p:spPr>
          <a:xfrm>
            <a:off x="2098988" y="1031668"/>
            <a:ext cx="7994023" cy="5826332"/>
          </a:xfrm>
          <a:prstGeom prst="rect">
            <a:avLst/>
          </a:prstGeom>
          <a:noFill/>
          <a:ln>
            <a:noFill/>
          </a:ln>
          <a:effectLst>
            <a:outerShdw blurRad="25400">
              <a:srgbClr val="000000">
                <a:alpha val="45882"/>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Questions Business</a:t>
            </a:r>
            <a:endParaRPr/>
          </a:p>
        </p:txBody>
      </p:sp>
      <p:sp>
        <p:nvSpPr>
          <p:cNvPr id="226" name="Google Shape;226;p8"/>
          <p:cNvSpPr txBox="1">
            <a:spLocks noGrp="1"/>
          </p:cNvSpPr>
          <p:nvPr>
            <p:ph type="body" idx="1"/>
          </p:nvPr>
        </p:nvSpPr>
        <p:spPr>
          <a:xfrm>
            <a:off x="913795" y="2195204"/>
            <a:ext cx="10353762" cy="3714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306000" algn="l" rtl="0">
              <a:lnSpc>
                <a:spcPct val="100000"/>
              </a:lnSpc>
              <a:spcBef>
                <a:spcPts val="0"/>
              </a:spcBef>
              <a:spcAft>
                <a:spcPts val="0"/>
              </a:spcAft>
              <a:buSzPts val="1260"/>
              <a:buFont typeface="Lustria"/>
              <a:buAutoNum type="arabicPeriod"/>
            </a:pPr>
            <a:r>
              <a:rPr lang="fr-FR" sz="1800">
                <a:latin typeface="Calibri"/>
                <a:ea typeface="Calibri"/>
                <a:cs typeface="Calibri"/>
                <a:sym typeface="Calibri"/>
              </a:rPr>
              <a:t>Trouver tous les clients ayant une adresse dans la ville de "Bruxelles" ou "Ixelles". </a:t>
            </a:r>
            <a:endParaRPr/>
          </a:p>
          <a:p>
            <a:pPr marL="342900" lvl="0" indent="-306000" algn="l" rtl="0">
              <a:lnSpc>
                <a:spcPct val="100000"/>
              </a:lnSpc>
              <a:spcBef>
                <a:spcPts val="960"/>
              </a:spcBef>
              <a:spcAft>
                <a:spcPts val="0"/>
              </a:spcAft>
              <a:buSzPts val="1260"/>
              <a:buFont typeface="Lustria"/>
              <a:buAutoNum type="arabicPeriod"/>
            </a:pPr>
            <a:r>
              <a:rPr lang="fr-FR" sz="1800">
                <a:latin typeface="Calibri"/>
                <a:ea typeface="Calibri"/>
                <a:cs typeface="Calibri"/>
                <a:sym typeface="Calibri"/>
              </a:rPr>
              <a:t>Afficher la somme des montants de tous les paiements groupés par mode de paiement. </a:t>
            </a:r>
            <a:endParaRPr/>
          </a:p>
          <a:p>
            <a:pPr marL="342900" lvl="0" indent="-306000" algn="l" rtl="0">
              <a:lnSpc>
                <a:spcPct val="100000"/>
              </a:lnSpc>
              <a:spcBef>
                <a:spcPts val="960"/>
              </a:spcBef>
              <a:spcAft>
                <a:spcPts val="0"/>
              </a:spcAft>
              <a:buSzPts val="1260"/>
              <a:buFont typeface="Lustria"/>
              <a:buAutoNum type="arabicPeriod"/>
            </a:pPr>
            <a:r>
              <a:rPr lang="fr-FR" sz="1800">
                <a:latin typeface="Calibri"/>
                <a:ea typeface="Calibri"/>
                <a:cs typeface="Calibri"/>
                <a:sym typeface="Calibri"/>
              </a:rPr>
              <a:t>Récupérer la liste des devis avec les informations du client associé (nom, prénom). </a:t>
            </a:r>
            <a:endParaRPr/>
          </a:p>
          <a:p>
            <a:pPr marL="342900" lvl="0" indent="-306000" algn="l" rtl="0">
              <a:lnSpc>
                <a:spcPct val="100000"/>
              </a:lnSpc>
              <a:spcBef>
                <a:spcPts val="960"/>
              </a:spcBef>
              <a:spcAft>
                <a:spcPts val="0"/>
              </a:spcAft>
              <a:buSzPts val="1260"/>
              <a:buFont typeface="Lustria"/>
              <a:buAutoNum type="arabicPeriod"/>
            </a:pPr>
            <a:r>
              <a:rPr lang="fr-FR" sz="1800">
                <a:latin typeface="Calibri"/>
                <a:ea typeface="Calibri"/>
                <a:cs typeface="Calibri"/>
                <a:sym typeface="Calibri"/>
              </a:rPr>
              <a:t>Afficher tous les projets, même ceux qui n'ont pas de devis associés. </a:t>
            </a:r>
            <a:endParaRPr/>
          </a:p>
          <a:p>
            <a:pPr marL="342900" lvl="0" indent="-306000" algn="l" rtl="0">
              <a:lnSpc>
                <a:spcPct val="100000"/>
              </a:lnSpc>
              <a:spcBef>
                <a:spcPts val="960"/>
              </a:spcBef>
              <a:spcAft>
                <a:spcPts val="0"/>
              </a:spcAft>
              <a:buSzPts val="1260"/>
              <a:buFont typeface="Lustria"/>
              <a:buAutoNum type="arabicPeriod"/>
            </a:pPr>
            <a:r>
              <a:rPr lang="fr-FR" sz="1800">
                <a:latin typeface="Calibri"/>
                <a:ea typeface="Calibri"/>
                <a:cs typeface="Calibri"/>
                <a:sym typeface="Calibri"/>
              </a:rPr>
              <a:t>Identifier les factures en retard de paiement, avec le montant restant dû avec un maximum de 5 factures.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9"/>
          <p:cNvSpPr txBox="1">
            <a:spLocks noGrp="1"/>
          </p:cNvSpPr>
          <p:nvPr>
            <p:ph type="title"/>
          </p:nvPr>
        </p:nvSpPr>
        <p:spPr>
          <a:xfrm>
            <a:off x="919119" y="16428"/>
            <a:ext cx="10353762" cy="125730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2"/>
              </a:buClr>
              <a:buSzPts val="4000"/>
              <a:buFont typeface="Lustria"/>
              <a:buNone/>
            </a:pPr>
            <a:r>
              <a:rPr lang="fr-FR"/>
              <a:t>SQL</a:t>
            </a:r>
            <a:endParaRPr/>
          </a:p>
        </p:txBody>
      </p:sp>
      <p:pic>
        <p:nvPicPr>
          <p:cNvPr id="232" name="Google Shape;232;p9" descr="Une image contenant texte, capture d’écran&#10;&#10;Description générée automatiquement"/>
          <p:cNvPicPr preferRelativeResize="0">
            <a:picLocks noGrp="1"/>
          </p:cNvPicPr>
          <p:nvPr>
            <p:ph type="body" idx="1"/>
          </p:nvPr>
        </p:nvPicPr>
        <p:blipFill rotWithShape="1">
          <a:blip r:embed="rId3">
            <a:alphaModFix/>
          </a:blip>
          <a:srcRect/>
          <a:stretch/>
        </p:blipFill>
        <p:spPr>
          <a:xfrm>
            <a:off x="879596" y="1170907"/>
            <a:ext cx="10432808" cy="5687093"/>
          </a:xfrm>
          <a:prstGeom prst="rect">
            <a:avLst/>
          </a:prstGeom>
          <a:noFill/>
          <a:ln>
            <a:noFill/>
          </a:ln>
          <a:effectLst>
            <a:outerShdw blurRad="25400">
              <a:srgbClr val="000000">
                <a:alpha val="45882"/>
              </a:srgbClr>
            </a:outerShdw>
          </a:effectLst>
        </p:spPr>
      </p:pic>
    </p:spTree>
  </p:cSld>
  <p:clrMapOvr>
    <a:masterClrMapping/>
  </p:clrMapOvr>
</p:sld>
</file>

<file path=ppt/theme/theme1.xml><?xml version="1.0" encoding="utf-8"?>
<a:theme xmlns:a="http://schemas.openxmlformats.org/drawingml/2006/main" name="Slate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327</Words>
  <Application>Microsoft Macintosh PowerPoint</Application>
  <PresentationFormat>Grand écran</PresentationFormat>
  <Paragraphs>55</Paragraphs>
  <Slides>14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Lustria</vt:lpstr>
      <vt:lpstr>Arial</vt:lpstr>
      <vt:lpstr>Calibri</vt:lpstr>
      <vt:lpstr>Noto Sans Symbols</vt:lpstr>
      <vt:lpstr>SlateVTI</vt:lpstr>
      <vt:lpstr>Projet: Base de données</vt:lpstr>
      <vt:lpstr>Table des matières</vt:lpstr>
      <vt:lpstr>Entreprise GABIKA</vt:lpstr>
      <vt:lpstr>Description requête client</vt:lpstr>
      <vt:lpstr>Exigences fonctionnelles</vt:lpstr>
      <vt:lpstr>MCD</vt:lpstr>
      <vt:lpstr>MLD</vt:lpstr>
      <vt:lpstr>Questions Business</vt:lpstr>
      <vt:lpstr>SQL</vt:lpstr>
      <vt:lpstr>Diagramme de classes</vt:lpstr>
      <vt:lpstr>Diagramme de cas</vt:lpstr>
      <vt:lpstr>Application</vt:lpstr>
      <vt:lpstr>Interface Web Responsive</vt:lpstr>
      <vt:lpstr>Merci pour votre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Azreg Khadija</dc:creator>
  <cp:lastModifiedBy>Azreg Khadija</cp:lastModifiedBy>
  <cp:revision>1</cp:revision>
  <dcterms:created xsi:type="dcterms:W3CDTF">2024-12-14T14:41:58Z</dcterms:created>
  <dcterms:modified xsi:type="dcterms:W3CDTF">2024-12-16T16:58:52Z</dcterms:modified>
</cp:coreProperties>
</file>